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81" r:id="rId6"/>
    <p:sldId id="264" r:id="rId7"/>
    <p:sldId id="339" r:id="rId8"/>
    <p:sldId id="265" r:id="rId9"/>
    <p:sldId id="340" r:id="rId10"/>
    <p:sldId id="266" r:id="rId11"/>
    <p:sldId id="267" r:id="rId12"/>
    <p:sldId id="268" r:id="rId13"/>
    <p:sldId id="341" r:id="rId14"/>
    <p:sldId id="269" r:id="rId15"/>
    <p:sldId id="270" r:id="rId16"/>
    <p:sldId id="272" r:id="rId17"/>
    <p:sldId id="343" r:id="rId18"/>
    <p:sldId id="342" r:id="rId19"/>
    <p:sldId id="344" r:id="rId20"/>
    <p:sldId id="273" r:id="rId21"/>
    <p:sldId id="271" r:id="rId22"/>
    <p:sldId id="258" r:id="rId23"/>
    <p:sldId id="257" r:id="rId24"/>
    <p:sldId id="324" r:id="rId25"/>
    <p:sldId id="321" r:id="rId26"/>
    <p:sldId id="320" r:id="rId27"/>
    <p:sldId id="315" r:id="rId28"/>
    <p:sldId id="316" r:id="rId29"/>
    <p:sldId id="317" r:id="rId30"/>
    <p:sldId id="322" r:id="rId31"/>
    <p:sldId id="323" r:id="rId32"/>
    <p:sldId id="274" r:id="rId33"/>
    <p:sldId id="303" r:id="rId34"/>
    <p:sldId id="302" r:id="rId35"/>
    <p:sldId id="304" r:id="rId36"/>
    <p:sldId id="275" r:id="rId37"/>
    <p:sldId id="282" r:id="rId38"/>
    <p:sldId id="276" r:id="rId39"/>
    <p:sldId id="305" r:id="rId40"/>
    <p:sldId id="306" r:id="rId41"/>
    <p:sldId id="299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25" r:id="rId50"/>
    <p:sldId id="326" r:id="rId51"/>
    <p:sldId id="301" r:id="rId52"/>
    <p:sldId id="329" r:id="rId53"/>
    <p:sldId id="330" r:id="rId54"/>
    <p:sldId id="331" r:id="rId55"/>
    <p:sldId id="284" r:id="rId56"/>
    <p:sldId id="285" r:id="rId57"/>
    <p:sldId id="286" r:id="rId58"/>
    <p:sldId id="296" r:id="rId59"/>
    <p:sldId id="288" r:id="rId60"/>
    <p:sldId id="289" r:id="rId61"/>
    <p:sldId id="290" r:id="rId62"/>
    <p:sldId id="298" r:id="rId63"/>
    <p:sldId id="297" r:id="rId64"/>
    <p:sldId id="287" r:id="rId65"/>
    <p:sldId id="291" r:id="rId66"/>
    <p:sldId id="292" r:id="rId67"/>
    <p:sldId id="293" r:id="rId68"/>
    <p:sldId id="294" r:id="rId69"/>
    <p:sldId id="295" r:id="rId70"/>
    <p:sldId id="328" r:id="rId71"/>
    <p:sldId id="300" r:id="rId72"/>
    <p:sldId id="261" r:id="rId73"/>
    <p:sldId id="332" r:id="rId74"/>
    <p:sldId id="338" r:id="rId75"/>
    <p:sldId id="333" r:id="rId76"/>
    <p:sldId id="334" r:id="rId77"/>
    <p:sldId id="335" r:id="rId78"/>
    <p:sldId id="336" r:id="rId79"/>
    <p:sldId id="337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043804"/>
    <a:srgbClr val="203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5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2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79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5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7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9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96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9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8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B1E9C-978A-4C61-9B16-9431C0F379E2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588C0-34B9-433B-9C4A-E2C013B7E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51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mel.com/Images/Atmel-2549-8-bit-AVR-Microcontroller-ATmega640-1280-1281-2560-2561_datasheet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tmel.com/Images/Atmel-42735-8-bit-AVR-Microcontroller-ATmega328-328P_Datasheet.pdf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회로, 전자 제품, Atmel은, Atmega328, Arduino, 아두 이노 우노, 우노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969" y="-1136705"/>
            <a:ext cx="13024357" cy="919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27847" y="3112108"/>
            <a:ext cx="5044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Arduino Structure and Design</a:t>
            </a:r>
            <a:endParaRPr lang="ko-KR" altLang="en-US" sz="2800" dirty="0"/>
          </a:p>
        </p:txBody>
      </p:sp>
      <p:pic>
        <p:nvPicPr>
          <p:cNvPr id="1028" name="Picture 4" descr="Arduino, 아두 이노 우노, 기술, 디지털, 마이크로컨트롤러, 보드, Atmega, 회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46964">
            <a:off x="608844" y="-1930563"/>
            <a:ext cx="5929465" cy="420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duino Uno R3B, Iduino의 Uno, Iduino, 마이크로컨트롤러,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9496">
            <a:off x="8423158" y="3908631"/>
            <a:ext cx="4256004" cy="367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duino, 아두 이노 우노, 전자, 프로그래밍, 프로토 타입, 마이크로컨트롤러, 기술, 혁신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42755">
            <a:off x="-522757" y="3191957"/>
            <a:ext cx="5403219" cy="55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28188" y="3635328"/>
            <a:ext cx="1287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Part 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288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16968" y="605661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ko-KR" sz="4400" b="0" i="0" cap="all" dirty="0" smtClean="0">
                <a:solidFill>
                  <a:srgbClr val="434F54"/>
                </a:solidFill>
                <a:effectLst/>
                <a:latin typeface="typonine sans pro"/>
              </a:rPr>
              <a:t>ARDUINO MICRO</a:t>
            </a:r>
          </a:p>
          <a:p>
            <a:r>
              <a:rPr lang="it-IT" altLang="ko-KR" b="0" i="0" dirty="0" smtClean="0">
                <a:solidFill>
                  <a:srgbClr val="434F54"/>
                </a:solidFill>
                <a:effectLst/>
                <a:latin typeface="typonine sans pro"/>
              </a:rPr>
              <a:t>Code: A000053</a:t>
            </a:r>
            <a:endParaRPr lang="it-IT" altLang="ko-KR" b="0" i="0" dirty="0">
              <a:solidFill>
                <a:srgbClr val="434F54"/>
              </a:solidFill>
              <a:effectLst/>
              <a:latin typeface="typonine sans pro"/>
            </a:endParaRPr>
          </a:p>
        </p:txBody>
      </p:sp>
      <p:pic>
        <p:nvPicPr>
          <p:cNvPr id="7170" name="Picture 2" descr="https://store-cdn.arduino.cc/usa/catalog/product/cache/1/image/500x375/f8876a31b63532bbba4e781c30024a0a/a/0/a000053_iso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968" y="2279897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store-cdn.arduino.cc/usa/catalog/product/cache/1/image/500x375/f8876a31b63532bbba4e781c30024a0a/a/0/a000053_unbox_2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1171" y="2279899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tore-cdn.arduino.cc/usa/catalog/product/cache/1/image/500x375/f8876a31b63532bbba4e781c30024a0a/a/0/a000053_fro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108" y="2279897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2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16968" y="605661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ko-KR" sz="4400" b="0" i="0" cap="all" dirty="0" smtClean="0">
                <a:solidFill>
                  <a:srgbClr val="434F54"/>
                </a:solidFill>
                <a:effectLst/>
                <a:latin typeface="typonine sans pro"/>
              </a:rPr>
              <a:t>ARDUINO MINI 05</a:t>
            </a:r>
          </a:p>
          <a:p>
            <a:r>
              <a:rPr lang="it-IT" altLang="ko-KR" b="0" i="0" dirty="0" smtClean="0">
                <a:solidFill>
                  <a:srgbClr val="434F54"/>
                </a:solidFill>
                <a:effectLst/>
                <a:latin typeface="typonine sans pro"/>
              </a:rPr>
              <a:t>Code: A000087</a:t>
            </a:r>
            <a:endParaRPr lang="it-IT" altLang="ko-KR" b="0" i="0" dirty="0">
              <a:solidFill>
                <a:srgbClr val="434F54"/>
              </a:solidFill>
              <a:effectLst/>
              <a:latin typeface="typonine sans pro"/>
            </a:endParaRPr>
          </a:p>
        </p:txBody>
      </p:sp>
      <p:pic>
        <p:nvPicPr>
          <p:cNvPr id="8194" name="Picture 2" descr="https://store-cdn.arduino.cc/usa/catalog/product/cache/1/image/500x375/f8876a31b63532bbba4e781c30024a0a/A/0/A000087_top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495" y="231613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store-cdn.arduino.cc/usa/catalog/product/cache/1/image/500x375/f8876a31b63532bbba4e781c30024a0a/A/0/A000087_iso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434" y="231613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store-cdn.arduino.cc/usa/catalog/product/cache/1/image/500x375/f8876a31b63532bbba4e781c30024a0a/A/0/A000087_Bexp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11" y="2316137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67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6091" y="769435"/>
            <a:ext cx="75558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4400" b="0" i="0" cap="all" dirty="0" smtClean="0">
                <a:solidFill>
                  <a:srgbClr val="434F54"/>
                </a:solidFill>
                <a:effectLst/>
                <a:latin typeface="typonine sans pro"/>
              </a:rPr>
              <a:t>ARDUINO MEGA 2560 REV3</a:t>
            </a:r>
          </a:p>
          <a:p>
            <a:r>
              <a:rPr lang="it-IT" altLang="ko-KR" b="0" i="0" dirty="0" smtClean="0">
                <a:solidFill>
                  <a:srgbClr val="434F54"/>
                </a:solidFill>
                <a:effectLst/>
                <a:latin typeface="typonine sans pro"/>
              </a:rPr>
              <a:t>Code: A000067</a:t>
            </a:r>
            <a:endParaRPr lang="it-IT" altLang="ko-KR" b="0" i="0" dirty="0">
              <a:solidFill>
                <a:srgbClr val="434F54"/>
              </a:solidFill>
              <a:effectLst/>
              <a:latin typeface="typonine sans pro"/>
            </a:endParaRPr>
          </a:p>
        </p:txBody>
      </p:sp>
      <p:pic>
        <p:nvPicPr>
          <p:cNvPr id="9218" name="Picture 2" descr="https://store-cdn.arduino.cc/usa/catalog/product/cache/1/image/500x375/f8876a31b63532bbba4e781c30024a0a/a/0/a000067_iso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449" y="236845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tore-cdn.arduino.cc/usa/catalog/product/cache/1/image/500x375/f8876a31b63532bbba4e781c30024a0a/a/0/a000067_front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6914" y="2368454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store-cdn.arduino.cc/usa/catalog/product/cache/1/image/500x375/f8876a31b63532bbba4e781c30024a0a/a/0/a000067_back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2" y="2368454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6091" y="769435"/>
            <a:ext cx="75558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4400" b="0" i="0" cap="all" dirty="0" smtClean="0">
                <a:solidFill>
                  <a:srgbClr val="434F54"/>
                </a:solidFill>
                <a:effectLst/>
                <a:latin typeface="typonine sans pro"/>
              </a:rPr>
              <a:t>ARDUINO MEGA 2560 REV3</a:t>
            </a:r>
          </a:p>
          <a:p>
            <a:r>
              <a:rPr lang="it-IT" altLang="ko-KR" b="0" i="0" dirty="0" smtClean="0">
                <a:solidFill>
                  <a:srgbClr val="434F54"/>
                </a:solidFill>
                <a:effectLst/>
                <a:latin typeface="typonine sans pro"/>
              </a:rPr>
              <a:t>Code: A000067</a:t>
            </a:r>
            <a:endParaRPr lang="it-IT" altLang="ko-KR" b="0" i="0" dirty="0">
              <a:solidFill>
                <a:srgbClr val="434F54"/>
              </a:solidFill>
              <a:effectLst/>
              <a:latin typeface="typonine sans pro"/>
            </a:endParaRPr>
          </a:p>
        </p:txBody>
      </p:sp>
      <p:pic>
        <p:nvPicPr>
          <p:cNvPr id="6" name="Picture 6" descr="fritzing arduino mega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5583" y="2415146"/>
            <a:ext cx="7354282" cy="389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69787"/>
              </p:ext>
            </p:extLst>
          </p:nvPr>
        </p:nvGraphicFramePr>
        <p:xfrm>
          <a:off x="6553699" y="1647370"/>
          <a:ext cx="4368300" cy="5070927"/>
        </p:xfrm>
        <a:graphic>
          <a:graphicData uri="http://schemas.openxmlformats.org/drawingml/2006/table">
            <a:tbl>
              <a:tblPr/>
              <a:tblGrid>
                <a:gridCol w="2184150">
                  <a:extLst>
                    <a:ext uri="{9D8B030D-6E8A-4147-A177-3AD203B41FA5}">
                      <a16:colId xmlns:a16="http://schemas.microsoft.com/office/drawing/2014/main" val="3867931543"/>
                    </a:ext>
                  </a:extLst>
                </a:gridCol>
                <a:gridCol w="2184150">
                  <a:extLst>
                    <a:ext uri="{9D8B030D-6E8A-4147-A177-3AD203B41FA5}">
                      <a16:colId xmlns:a16="http://schemas.microsoft.com/office/drawing/2014/main" val="1338729692"/>
                    </a:ext>
                  </a:extLst>
                </a:gridCol>
              </a:tblGrid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Microcontroller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solidFill>
                            <a:srgbClr val="00979D"/>
                          </a:solidFill>
                          <a:effectLst/>
                          <a:latin typeface="typonine sans pro"/>
                          <a:hlinkClick r:id="rId3"/>
                        </a:rPr>
                        <a:t>ATmega2560</a:t>
                      </a:r>
                      <a:endParaRPr lang="en-US" sz="1200">
                        <a:effectLst/>
                      </a:endParaRP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3734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Operating Voltage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5V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415223"/>
                  </a:ext>
                </a:extLst>
              </a:tr>
              <a:tr h="48708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Input Voltage (recommended)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7-12V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339357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Input Voltage (limit)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6-20V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454995"/>
                  </a:ext>
                </a:extLst>
              </a:tr>
              <a:tr h="48708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Digital I/O Pins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54 (of which 15 provide PWM output)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796405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Analog Input Pins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16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3575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DC Current per I/O Pin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 mA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995268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DC Current for 3.3V Pin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50 mA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856159"/>
                  </a:ext>
                </a:extLst>
              </a:tr>
              <a:tr h="48708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Flash Memory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256 KB of which 8 KB used by bootloader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83841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SRAM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8 KB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1787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EEPROM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 KB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989231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Clock Speed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16 MHz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1815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LED_BUILTIN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13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491013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Length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101.52 mm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74370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Width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53.3 mm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86151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Weight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37 g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2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2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40300" y="701196"/>
            <a:ext cx="538583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4400" b="0" i="0" cap="all" dirty="0" smtClean="0">
                <a:solidFill>
                  <a:srgbClr val="434F54"/>
                </a:solidFill>
                <a:effectLst/>
                <a:latin typeface="typonine sans pro"/>
              </a:rPr>
              <a:t>ARDUINO DUE</a:t>
            </a:r>
          </a:p>
          <a:p>
            <a:r>
              <a:rPr lang="it-IT" altLang="ko-KR" b="0" i="0" dirty="0" smtClean="0">
                <a:solidFill>
                  <a:srgbClr val="434F54"/>
                </a:solidFill>
                <a:effectLst/>
                <a:latin typeface="typonine sans pro"/>
              </a:rPr>
              <a:t>Code: A000062</a:t>
            </a:r>
            <a:endParaRPr lang="it-IT" altLang="ko-KR" b="0" i="0" dirty="0">
              <a:solidFill>
                <a:srgbClr val="434F54"/>
              </a:solidFill>
              <a:effectLst/>
              <a:latin typeface="typonine sans pro"/>
            </a:endParaRPr>
          </a:p>
        </p:txBody>
      </p:sp>
      <p:pic>
        <p:nvPicPr>
          <p:cNvPr id="10242" name="Picture 2" descr="https://store-cdn.arduino.cc/usa/catalog/product/cache/1/image/500x375/f8876a31b63532bbba4e781c30024a0a/A/0/A000062_front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263" y="235480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store-cdn.arduino.cc/usa/catalog/product/cache/1/image/500x375/f8876a31b63532bbba4e781c30024a0a/A/0/A000062_iso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1" y="2354806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store-cdn.arduino.cc/usa/catalog/product/cache/1/image/500x375/f8876a31b63532bbba4e781c30024a0a/A/0/A000062_unbox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2354804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8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arduino.cc/en/uploads/Trademark/ArduinoCommunity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504" y="1579135"/>
            <a:ext cx="5616409" cy="23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69132" y="4517409"/>
            <a:ext cx="2749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www.Arduino.cc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115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rduino sketch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10" y="486345"/>
            <a:ext cx="4629150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01803" y="1733266"/>
            <a:ext cx="2662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rduino </a:t>
            </a:r>
            <a:r>
              <a:rPr lang="en-US" altLang="ko-KR" sz="2800" dirty="0"/>
              <a:t>S</a:t>
            </a:r>
            <a:r>
              <a:rPr lang="en-US" altLang="ko-KR" sz="2800" dirty="0" smtClean="0"/>
              <a:t>ketch</a:t>
            </a:r>
          </a:p>
          <a:p>
            <a:r>
              <a:rPr lang="en-US" altLang="ko-KR" sz="2800" dirty="0" smtClean="0"/>
              <a:t>Arduino IDE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5699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4738" y="2708722"/>
            <a:ext cx="2952206" cy="3344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#include &lt;</a:t>
            </a:r>
            <a:r>
              <a:rPr lang="en-US" altLang="ko-KR" dirty="0" err="1" smtClean="0">
                <a:solidFill>
                  <a:schemeClr val="tx1"/>
                </a:solidFill>
              </a:rPr>
              <a:t>iostream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using namespace </a:t>
            </a:r>
            <a:r>
              <a:rPr lang="en-US" altLang="ko-KR" dirty="0" err="1" smtClean="0">
                <a:solidFill>
                  <a:schemeClr val="tx1"/>
                </a:solidFill>
              </a:rPr>
              <a:t>std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 err="1" smtClean="0">
                <a:solidFill>
                  <a:schemeClr val="tx1"/>
                </a:solidFill>
              </a:rPr>
              <a:t>nt</a:t>
            </a:r>
            <a:r>
              <a:rPr lang="en-US" altLang="ko-KR" dirty="0" smtClean="0">
                <a:solidFill>
                  <a:schemeClr val="tx1"/>
                </a:solidFill>
              </a:rPr>
              <a:t> main() { … 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4740" y="2455503"/>
            <a:ext cx="2250831" cy="667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CODE (.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276578" y="4380767"/>
            <a:ext cx="562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63944" y="2455503"/>
            <a:ext cx="7791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/>
              <a:t>C++ Compile</a:t>
            </a:r>
            <a:endParaRPr lang="ko-KR" altLang="en-US" sz="9600" dirty="0"/>
          </a:p>
        </p:txBody>
      </p:sp>
      <p:sp>
        <p:nvSpPr>
          <p:cNvPr id="8" name="직사각형 7"/>
          <p:cNvSpPr/>
          <p:nvPr/>
        </p:nvSpPr>
        <p:spPr>
          <a:xfrm>
            <a:off x="5385152" y="2708722"/>
            <a:ext cx="1133340" cy="3344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compiler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975230" y="4380766"/>
            <a:ext cx="562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328073" y="2708722"/>
            <a:ext cx="2954216" cy="3344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4d5a 9000 0300 0000 0400 0000 ffff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b800 0000 0000 0000 4000 0000 0000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0000 0000 0000 0000 d800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0e1f ba0e 00b4 09cd 21b8 014c cd21 5468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6973 2070 726f 6772 616d 2063 616e 6e6f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7420 6265 2072 756e 2069 6e20 444f 5320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6d6f 6465 2e0d 0d0a 2400 0000 0000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31b8 843a 75d9 ea69 75d9 ea69 75d9 ea69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b6d6 b569 77d9 ea69 75d9 eb69 eed9 ea69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b6d6 b769 64d9 ea69 21fa da69 7fd9 ea69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b2df ec69 74d9 ea69 5269 6368 75d9 ea69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0000 0000 5045 0000 4c01 0500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c1e3 1a4b 0000 0000 0000 0000 e000 0f01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0b01 0600 005a 0000 00d4 0100 0004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cb30 0000 0010 0000 0070 0000 0000 4000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0010 0000 0002 0000 0400 0000 0600 0000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0400 0000 0000 0000 0000 0600 0004 0000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0000 0000 0200 0080 0000 1000 0010 0000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0000 1000 0010 0000 0000 0000 1000 0000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0000 0000 a473 0000 b400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0020 0400 60d5 0100 0000 0000 0000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0000 0000 0000 0000 0000 0000 0000 0000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08075" y="2455502"/>
            <a:ext cx="2250831" cy="667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Machine Language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8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4.58333E-6 -0.285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8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4832" y="2171188"/>
            <a:ext cx="2954216" cy="3344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4d5a 9000 0300 0000 0400 0000 </a:t>
            </a:r>
            <a:r>
              <a:rPr lang="en-US" altLang="ko-KR" dirty="0" err="1" smtClean="0">
                <a:solidFill>
                  <a:schemeClr val="tx1"/>
                </a:solidFill>
              </a:rPr>
              <a:t>ffff</a:t>
            </a:r>
            <a:r>
              <a:rPr lang="en-US" altLang="ko-KR" dirty="0" smtClean="0">
                <a:solidFill>
                  <a:schemeClr val="tx1"/>
                </a:solidFill>
              </a:rPr>
              <a:t>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b800 0000 0000 0000 4000 0000 0000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0000 0000 0000 0000 d800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0e1f ba0e 00b4 09cd 21b8 014c cd21 5468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6973 2070 726f 6772 616d 2063 616e 6e6f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7420 6265 2072 756e 2069 6e20 444f 5320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6d6f 6465 2e0d 0d0a 2400 0000 0000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31b8 843a 75d9 ea69 75d9 ea69 75d9 ea69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b6d6 b569 77d9 ea69 75d9 eb69 eed9 ea69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b6d6 b769 64d9 ea69 21fa da69 7fd9 ea69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b2df ec69 74d9 ea69 5269 6368 75d9 ea69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0000 0000 5045 0000 4c01 0500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c1e3 1a4b 0000 0000 0000 0000 e000 0f01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0b01 0600 005a 0000 00d4 0100 0004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cb30 0000 0010 0000 0070 0000 0000 4000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0010 0000 0002 0000 0400 0000 0600 0000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0400 0000 0000 0000 0000 0600 0004 0000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0000 0000 0200 0080 0000 1000 0010 0000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0000 1000 0010 0000 0000 0000 1000 0000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0000 0000 a473 0000 b400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0020 0400 60d5 0100 0000 0000 0000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0000 0000 0000 0000 0000 0000 0000 0000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4834" y="1917968"/>
            <a:ext cx="2250831" cy="667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Machine Language</a:t>
            </a:r>
            <a:endParaRPr lang="ko-KR" altLang="en-US" dirty="0"/>
          </a:p>
        </p:txBody>
      </p:sp>
      <p:pic>
        <p:nvPicPr>
          <p:cNvPr id="4" name="Picture 2" descr="Arduino, 아두 이노 우노, 기술, 디지털, 마이크로컨트롤러, 보드, Atmega, 회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67" y="2171188"/>
            <a:ext cx="4319685" cy="305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899294" y="3157447"/>
            <a:ext cx="15385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3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3855041" y="1498052"/>
            <a:ext cx="3955721" cy="3955721"/>
            <a:chOff x="3877029" y="1240640"/>
            <a:chExt cx="3955721" cy="3955721"/>
          </a:xfrm>
        </p:grpSpPr>
        <p:sp>
          <p:nvSpPr>
            <p:cNvPr id="2" name="직사각형 1"/>
            <p:cNvSpPr/>
            <p:nvPr/>
          </p:nvSpPr>
          <p:spPr>
            <a:xfrm>
              <a:off x="4380932" y="1746913"/>
              <a:ext cx="2947917" cy="29479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4517919" y="1240640"/>
              <a:ext cx="2729949" cy="3955721"/>
              <a:chOff x="4517919" y="1240640"/>
              <a:chExt cx="2729949" cy="3955721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5295822" y="1255594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5496049" y="125333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5687118" y="125333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5891837" y="125333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517919" y="124516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4718146" y="124290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4909215" y="12429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113934" y="12429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6839700" y="124764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061797" y="124516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6262024" y="124290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6453093" y="12429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6657812" y="12429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7190883" y="124538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7008995" y="124064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352807" y="470504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5553034" y="470278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5744103" y="470278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5948822" y="470278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4574904" y="469461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4775131" y="4692355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4966200" y="46923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5170919" y="46923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6896685" y="469709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6118782" y="469461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6319009" y="4692355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510078" y="46923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6714797" y="46923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7247868" y="469483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7065980" y="4690088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/>
            <p:cNvGrpSpPr/>
            <p:nvPr/>
          </p:nvGrpSpPr>
          <p:grpSpPr>
            <a:xfrm rot="16200000">
              <a:off x="4489915" y="1228057"/>
              <a:ext cx="2729949" cy="3955721"/>
              <a:chOff x="4670319" y="1393040"/>
              <a:chExt cx="2729949" cy="3955721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5448222" y="1407994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648449" y="140573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5839518" y="140573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6044237" y="140573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4670319" y="139756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4870546" y="139530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5061615" y="13953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5266334" y="13953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6992100" y="140004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6214197" y="139756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6414424" y="139530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6605493" y="13953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6810212" y="13953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7343283" y="139778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7161395" y="139304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5505207" y="485744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5705434" y="485518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5896503" y="485518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6101222" y="485518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727304" y="484701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4927531" y="4844755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5118600" y="48447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323319" y="48447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7049085" y="484949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6271182" y="484701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6471409" y="4844755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6662478" y="48447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6867197" y="48447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7400268" y="484723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7218380" y="4842488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직사각형 75"/>
          <p:cNvSpPr/>
          <p:nvPr/>
        </p:nvSpPr>
        <p:spPr>
          <a:xfrm>
            <a:off x="4348511" y="1846691"/>
            <a:ext cx="2954216" cy="33440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4d5a 9000 0300 0000 0400 0000 </a:t>
            </a:r>
            <a:r>
              <a:rPr lang="en-US" altLang="ko-KR" dirty="0" err="1" smtClean="0">
                <a:solidFill>
                  <a:schemeClr val="accent2"/>
                </a:solidFill>
              </a:rPr>
              <a:t>ffff</a:t>
            </a:r>
            <a:r>
              <a:rPr lang="en-US" altLang="ko-KR" dirty="0" smtClean="0">
                <a:solidFill>
                  <a:schemeClr val="accent2"/>
                </a:solidFill>
              </a:rPr>
              <a:t>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b800 0000 0000 0000 4000 0000 0000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0000 0000 0000 0000 d800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0e1f ba0e 00b4 09cd 21b8 014c cd21 5468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6973 2070 726f 6772 616d 2063 616e 6e6f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7420 6265 2072 756e 2069 6e20 444f 5320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6d6f 6465 2e0d 0d0a 2400 0000 0000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31b8 843a 75d9 ea69 75d9 ea69 75d9 ea69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b6d6 b569 77d9 ea69 75d9 eb69 eed9 ea69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b6d6 b769 64d9 ea69 21fa da69 7fd9 ea69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b2df ec69 74d9 ea69 5269 6368 75d9 ea69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0000 0000 5045 0000 4c01 0500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c1e3 1a4b 0000 0000 0000 0000 e000 0f01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0b01 0600 005a 0000 00d4 0100 0004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cb30 0000 0010 0000 0070 0000 0000 4000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0010 0000 0002 0000 0400 0000 0600 0000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0400 0000 0000 0000 0000 0600 0004 0000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0000 0000 0200 0080 0000 1000 0010 0000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0000 1000 0010 0000 0000 0000 1000 0000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0000 0000 a473 0000 b400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0020 0400 60d5 0100 0000 0000 0000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0000 0000 0000 0000 0000 0000 0000 0000</a:t>
            </a:r>
          </a:p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0000 0000 0000 0000 0000 0000 0000 0000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7" name="Picture 8" descr="Arduino, 아두 이노 우노, 전자, 프로그래밍, 프로토 타입, 마이크로컨트롤러, 기술, 혁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12389" r="25965" b="36379"/>
          <a:stretch/>
        </p:blipFill>
        <p:spPr bwMode="auto">
          <a:xfrm rot="10800000">
            <a:off x="1064792" y="1327300"/>
            <a:ext cx="15875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21349" y="1992963"/>
            <a:ext cx="3657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duino, 전자 제품, 집적 회로, Ic, 컴퓨터, 엔지니어링, 전기, 보드, I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58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그래픽 디자인 스튜디오, Tracfone, 프로그래밍, Html, Css, 페이지 만들기, 포토샵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/>
          <a:stretch/>
        </p:blipFill>
        <p:spPr bwMode="auto">
          <a:xfrm>
            <a:off x="6482686" y="1173707"/>
            <a:ext cx="7307001" cy="509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File:ISO C++ Logo.sv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11" y="1959903"/>
            <a:ext cx="1789122" cy="20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4281" y="4449171"/>
            <a:ext cx="4116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The C++ Programming Language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8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422" y="-4189863"/>
            <a:ext cx="8907037" cy="267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7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rduino, 아두 이노 우노, 기술, 디지털, 마이크로컨트롤러, 보드, Atmega, 회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074" y="1030309"/>
            <a:ext cx="6758119" cy="47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9935" y="1030309"/>
            <a:ext cx="1821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I/O Pin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857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8134" y="1162938"/>
            <a:ext cx="336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Analog vs Digital</a:t>
            </a:r>
            <a:endParaRPr lang="ko-KR" altLang="en-US" sz="3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907858" y="2630817"/>
            <a:ext cx="3519116" cy="2541500"/>
            <a:chOff x="1943623" y="3010486"/>
            <a:chExt cx="2653091" cy="1916058"/>
          </a:xfrm>
        </p:grpSpPr>
        <p:sp>
          <p:nvSpPr>
            <p:cNvPr id="13" name="자유형 12"/>
            <p:cNvSpPr/>
            <p:nvPr/>
          </p:nvSpPr>
          <p:spPr>
            <a:xfrm>
              <a:off x="1957691" y="3355779"/>
              <a:ext cx="2623342" cy="1542630"/>
            </a:xfrm>
            <a:custGeom>
              <a:avLst/>
              <a:gdLst>
                <a:gd name="connsiteX0" fmla="*/ 0 w 1871003"/>
                <a:gd name="connsiteY0" fmla="*/ 1280261 h 1336559"/>
                <a:gd name="connsiteX1" fmla="*/ 351692 w 1871003"/>
                <a:gd name="connsiteY1" fmla="*/ 101 h 1336559"/>
                <a:gd name="connsiteX2" fmla="*/ 745588 w 1871003"/>
                <a:gd name="connsiteY2" fmla="*/ 1336531 h 1336559"/>
                <a:gd name="connsiteX3" fmla="*/ 1097280 w 1871003"/>
                <a:gd name="connsiteY3" fmla="*/ 42304 h 1336559"/>
                <a:gd name="connsiteX4" fmla="*/ 1463040 w 1871003"/>
                <a:gd name="connsiteY4" fmla="*/ 1308396 h 1336559"/>
                <a:gd name="connsiteX5" fmla="*/ 1871003 w 1871003"/>
                <a:gd name="connsiteY5" fmla="*/ 112642 h 133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003" h="1336559">
                  <a:moveTo>
                    <a:pt x="0" y="1280261"/>
                  </a:moveTo>
                  <a:cubicBezTo>
                    <a:pt x="113713" y="635492"/>
                    <a:pt x="227427" y="-9277"/>
                    <a:pt x="351692" y="101"/>
                  </a:cubicBezTo>
                  <a:cubicBezTo>
                    <a:pt x="475957" y="9479"/>
                    <a:pt x="621323" y="1329497"/>
                    <a:pt x="745588" y="1336531"/>
                  </a:cubicBezTo>
                  <a:cubicBezTo>
                    <a:pt x="869853" y="1343565"/>
                    <a:pt x="977705" y="46993"/>
                    <a:pt x="1097280" y="42304"/>
                  </a:cubicBezTo>
                  <a:cubicBezTo>
                    <a:pt x="1216855" y="37615"/>
                    <a:pt x="1334086" y="1296673"/>
                    <a:pt x="1463040" y="1308396"/>
                  </a:cubicBezTo>
                  <a:cubicBezTo>
                    <a:pt x="1591994" y="1320119"/>
                    <a:pt x="1731498" y="716380"/>
                    <a:pt x="1871003" y="112642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V="1">
              <a:off x="1957691" y="3010486"/>
              <a:ext cx="0" cy="1916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1943623" y="4926544"/>
              <a:ext cx="26530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6734164" y="2943538"/>
            <a:ext cx="4102944" cy="2191460"/>
            <a:chOff x="6344466" y="3010486"/>
            <a:chExt cx="3587325" cy="1916058"/>
          </a:xfrm>
        </p:grpSpPr>
        <p:cxnSp>
          <p:nvCxnSpPr>
            <p:cNvPr id="22" name="꺾인 연결선 21"/>
            <p:cNvCxnSpPr/>
            <p:nvPr/>
          </p:nvCxnSpPr>
          <p:spPr>
            <a:xfrm>
              <a:off x="6358534" y="3286232"/>
              <a:ext cx="1688123" cy="1364566"/>
            </a:xfrm>
            <a:prstGeom prst="bentConnector3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/>
            <p:nvPr/>
          </p:nvCxnSpPr>
          <p:spPr>
            <a:xfrm flipV="1">
              <a:off x="7242391" y="3286232"/>
              <a:ext cx="1688123" cy="1364566"/>
            </a:xfrm>
            <a:prstGeom prst="bentConnector3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/>
            <p:nvPr/>
          </p:nvCxnSpPr>
          <p:spPr>
            <a:xfrm>
              <a:off x="8128718" y="3286232"/>
              <a:ext cx="1688123" cy="1364566"/>
            </a:xfrm>
            <a:prstGeom prst="bentConnector3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6358534" y="3010486"/>
              <a:ext cx="0" cy="1916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344466" y="4926544"/>
              <a:ext cx="35873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1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rduino LE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31" y="602231"/>
            <a:ext cx="5500149" cy="57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41493" y="738708"/>
            <a:ext cx="2127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LED Control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40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0" y="346971"/>
            <a:ext cx="1368357" cy="1531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08" y="758656"/>
            <a:ext cx="1027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.</a:t>
            </a:r>
            <a:r>
              <a:rPr lang="en-US" altLang="ko-KR" sz="4000" dirty="0" err="1" smtClean="0"/>
              <a:t>ino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11949" y="2547604"/>
            <a:ext cx="915186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the setup function funs once when you press reset or power the board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setup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initialize digital pin 13 as on output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pinMode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(13,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OUTPUT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the loop function runs over and over again forever</a:t>
            </a:r>
          </a:p>
          <a:p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loop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digitalWrite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(13,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HIGH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turns the LED on (HIGH is the voltage level)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delay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(1000);		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wait for a second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digitalWrite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(13,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LOW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turn the LED off by making the voltage LOW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delay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(1000);		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wait for a second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39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s4a.cat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06" y="623745"/>
            <a:ext cx="2228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824" y="2563860"/>
            <a:ext cx="2606015" cy="24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7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4897" y="2563083"/>
            <a:ext cx="1447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/>
              <a:t>PWM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132024" y="2686193"/>
            <a:ext cx="3578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Pulse Width Modulation</a:t>
            </a:r>
            <a:endParaRPr lang="ko-KR" altLang="en-US" sz="2400" dirty="0"/>
          </a:p>
        </p:txBody>
      </p:sp>
      <p:pic>
        <p:nvPicPr>
          <p:cNvPr id="5" name="Picture 2" descr="Arduino, 아두 이노 우노, 기술, 디지털, 마이크로컨트롤러, 보드, Atmega, 회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499" y="4172870"/>
            <a:ext cx="7581543" cy="537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8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w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533" y="1240263"/>
            <a:ext cx="885825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www.arduino.cc/en/uploads/Tutorial/pw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06" y="802303"/>
            <a:ext cx="4751335" cy="520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13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집적 회로, 컴퓨터, 기술, 로봇, 컴퓨터 장비, 전자 제품, Arduino, 구성 요소들,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1705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3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0" y="346971"/>
            <a:ext cx="1368357" cy="1531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08" y="758656"/>
            <a:ext cx="1027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.</a:t>
            </a:r>
            <a:r>
              <a:rPr lang="en-US" altLang="ko-KR" sz="4000" dirty="0" err="1" smtClean="0"/>
              <a:t>ino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773513" y="1568309"/>
            <a:ext cx="385714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setup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pinMode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(3, </a:t>
            </a:r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OUTPUT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loop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for (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int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=0;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&lt;255;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++) {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 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analogWrite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</a:t>
            </a:r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,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   delay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(100);</a:t>
            </a: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}</a:t>
            </a:r>
          </a:p>
          <a:p>
            <a:endParaRPr lang="en-US" altLang="ko-KR" dirty="0" smtClean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for (</a:t>
            </a:r>
            <a:r>
              <a:rPr lang="en-US" altLang="ko-KR" dirty="0" err="1">
                <a:latin typeface="Consolas" panose="020B0609020204030204" pitchFamily="49" charset="0"/>
                <a:ea typeface="돋움" panose="020B0600000101010101" pitchFamily="50" charset="-127"/>
              </a:rPr>
              <a:t>int</a:t>
            </a:r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=255;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&gt;0;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--) </a:t>
            </a:r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{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  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analogWrite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</a:t>
            </a:r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   delay</a:t>
            </a:r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(100);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63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s4a.cat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06" y="623745"/>
            <a:ext cx="2228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58" y="1675191"/>
            <a:ext cx="3027825" cy="41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rduino, 아두 이노 우노, 전자, 프로그래밍, 프로토 타입, 마이크로컨트롤러, 기술, 혁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66439" y="-1622297"/>
            <a:ext cx="7811864" cy="80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9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breadboar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86" y="1803053"/>
            <a:ext cx="5017100" cy="38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readboar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65" y="1660949"/>
            <a:ext cx="4103472" cy="410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4973" y="617838"/>
            <a:ext cx="232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Breadboard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6397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readboar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372" y="1358507"/>
            <a:ext cx="6895891" cy="444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6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readboard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7" r="7939"/>
          <a:stretch/>
        </p:blipFill>
        <p:spPr bwMode="auto">
          <a:xfrm rot="16200000">
            <a:off x="3408644" y="-1448330"/>
            <a:ext cx="5513696" cy="931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152632" y="2988862"/>
            <a:ext cx="887104" cy="887104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>
            <a:stCxn id="2" idx="6"/>
          </p:cNvCxnSpPr>
          <p:nvPr/>
        </p:nvCxnSpPr>
        <p:spPr>
          <a:xfrm>
            <a:off x="4039736" y="3432414"/>
            <a:ext cx="137842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741993" y="3432414"/>
            <a:ext cx="1555845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297838" y="2715907"/>
            <a:ext cx="0" cy="148760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559420" y="2921762"/>
            <a:ext cx="0" cy="103495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793707" y="3145813"/>
            <a:ext cx="0" cy="58685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7219" y="3116073"/>
            <a:ext cx="882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/>
              <a:t>Vcc</a:t>
            </a:r>
            <a:endParaRPr lang="ko-KR" alt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9352739" y="311607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GND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0481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7158" y="2947916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Sensor Connection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935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ht11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60" y="2189448"/>
            <a:ext cx="6389607" cy="271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, 아두 이노 우노, 기술, 디지털, 마이크로컨트롤러, 보드, Atmega, 회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6169" y="1687164"/>
            <a:ext cx="4716480" cy="334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3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0" y="346971"/>
            <a:ext cx="1368357" cy="1531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08" y="758656"/>
            <a:ext cx="1027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.ino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708771" y="3052571"/>
            <a:ext cx="39998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setup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pinMode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INPUT_PULLUP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Serial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.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begin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(9600);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loop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Serial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.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print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</a:t>
            </a:r>
            <a:r>
              <a:rPr lang="en-US" altLang="ko-KR" sz="1600" dirty="0" smtClean="0">
                <a:solidFill>
                  <a:schemeClr val="tx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‘[DHT11 SENSOR] ’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Serial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.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println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analogRead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69648" y="3052571"/>
            <a:ext cx="399981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setup</a:t>
            </a:r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Serial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.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begin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(9600</a:t>
            </a:r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loop</a:t>
            </a:r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err="1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Serial</a:t>
            </a:r>
            <a:r>
              <a:rPr lang="en-US" altLang="ko-KR" sz="1600" dirty="0" err="1">
                <a:latin typeface="Consolas" panose="020B0609020204030204" pitchFamily="49" charset="0"/>
                <a:ea typeface="돋움" panose="020B0600000101010101" pitchFamily="50" charset="-127"/>
              </a:rPr>
              <a:t>.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print</a:t>
            </a:r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(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‘[DHT11 SENSOR] ’</a:t>
            </a:r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Serial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.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println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analogRead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(A1));</a:t>
            </a:r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8771" y="2620371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Digital Pin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69648" y="262037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Analog Pin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1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집적 회로, 컴퓨터, Arduino, 기술, 로봇, 컴퓨터 장비, 전자 제품, 구성 요소들,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53541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5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26" y="2843568"/>
            <a:ext cx="5167810" cy="1427572"/>
          </a:xfrm>
          <a:prstGeom prst="rect">
            <a:avLst/>
          </a:prstGeom>
        </p:spPr>
      </p:pic>
      <p:pic>
        <p:nvPicPr>
          <p:cNvPr id="10242" name="Picture 2" descr="http://s4a.cat/img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06" y="623745"/>
            <a:ext cx="2228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32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7158" y="2947916"/>
            <a:ext cx="4031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Motor Connection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41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rduino servo moto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9" y="2396816"/>
            <a:ext cx="5053858" cy="28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arduino dc moto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37" y="2065040"/>
            <a:ext cx="5273701" cy="354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9813" y="668739"/>
            <a:ext cx="22340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Servo Motor</a:t>
            </a:r>
          </a:p>
          <a:p>
            <a:r>
              <a:rPr lang="en-US" altLang="ko-KR" sz="2800" dirty="0" smtClean="0"/>
              <a:t>DC Motor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200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rduino servo moto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11" y="1612639"/>
            <a:ext cx="5847073" cy="335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rduino servo moto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61" y="902390"/>
            <a:ext cx="9130799" cy="52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53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0" y="346971"/>
            <a:ext cx="1368357" cy="1531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08" y="758656"/>
            <a:ext cx="1027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.ino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6641582" y="758656"/>
            <a:ext cx="38571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#include &lt;</a:t>
            </a:r>
            <a:r>
              <a:rPr lang="en-US" altLang="ko-KR" dirty="0" err="1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Servo.h</a:t>
            </a:r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&gt;</a:t>
            </a:r>
          </a:p>
          <a:p>
            <a:endParaRPr lang="en-US" altLang="ko-KR" dirty="0">
              <a:solidFill>
                <a:schemeClr val="accent5"/>
              </a:solidFill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Servo</a:t>
            </a:r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motor</a:t>
            </a:r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;</a:t>
            </a:r>
          </a:p>
          <a:p>
            <a:endParaRPr lang="en-US" altLang="ko-KR" dirty="0">
              <a:solidFill>
                <a:schemeClr val="accent5"/>
              </a:solidFill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setup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motor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attach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(3);</a:t>
            </a:r>
            <a:endParaRPr lang="en-US" altLang="ko-KR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loop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for (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int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=0;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&lt;180;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++) {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motor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write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 </a:t>
            </a:r>
            <a:r>
              <a:rPr lang="en-US" altLang="ko-KR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delay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(100);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}</a:t>
            </a:r>
          </a:p>
          <a:p>
            <a:endParaRPr lang="en-US" altLang="ko-KR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for (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int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=180;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&gt;0; 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--) {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motor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write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</a:t>
            </a:r>
            <a:r>
              <a:rPr lang="en-US" altLang="ko-KR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 </a:t>
            </a:r>
            <a:r>
              <a:rPr lang="en-US" altLang="ko-KR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delay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(100);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}</a:t>
            </a:r>
            <a:endParaRPr lang="en-US" altLang="ko-KR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endParaRPr lang="en-US" altLang="ko-KR" dirty="0" smtClean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84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s4a.cat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06" y="623745"/>
            <a:ext cx="2228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49" y="760791"/>
            <a:ext cx="3659022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39" y="512880"/>
            <a:ext cx="76200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bread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581" y="508307"/>
            <a:ext cx="6657048" cy="578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2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0" y="346971"/>
            <a:ext cx="1368357" cy="1531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08" y="758656"/>
            <a:ext cx="1027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.ino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6928185" y="2137535"/>
            <a:ext cx="343876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setup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pinMode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</a:t>
            </a:r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OUTPUT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loop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for (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int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=0; 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&lt;255; 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++) 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analogWrite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(3, 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 </a:t>
            </a:r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delay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(100);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}</a:t>
            </a:r>
          </a:p>
          <a:p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for (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int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=255; 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&gt;0; 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--) 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analogWrite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(3, </a:t>
            </a:r>
            <a:r>
              <a:rPr lang="en-US" altLang="ko-KR" sz="1600" dirty="0" err="1" smtClean="0">
                <a:latin typeface="Consolas" panose="020B0609020204030204" pitchFamily="49" charset="0"/>
                <a:ea typeface="돋움" panose="020B0600000101010101" pitchFamily="50" charset="-127"/>
              </a:rPr>
              <a:t>i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 </a:t>
            </a:r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delay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(100);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}</a:t>
            </a:r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endParaRPr lang="en-US" altLang="ko-KR" sz="1600" dirty="0" smtClean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0120" y="3340358"/>
            <a:ext cx="28777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setup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pinMode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</a:t>
            </a:r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OUTPUT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loop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digitalWrite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(3,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HIGH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0120" y="2691676"/>
            <a:ext cx="1524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d</a:t>
            </a:r>
            <a:r>
              <a:rPr lang="en-US" altLang="ko-KR" sz="2000" dirty="0" err="1" smtClean="0"/>
              <a:t>igitalWrite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928185" y="1630316"/>
            <a:ext cx="251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PWM - </a:t>
            </a:r>
            <a:r>
              <a:rPr lang="en-US" altLang="ko-KR" sz="2000" dirty="0" err="1" smtClean="0"/>
              <a:t>analogWrite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48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4109041" y="1472652"/>
            <a:ext cx="3955721" cy="3955721"/>
            <a:chOff x="3877029" y="1240640"/>
            <a:chExt cx="3955721" cy="3955721"/>
          </a:xfrm>
        </p:grpSpPr>
        <p:sp>
          <p:nvSpPr>
            <p:cNvPr id="2" name="직사각형 1"/>
            <p:cNvSpPr/>
            <p:nvPr/>
          </p:nvSpPr>
          <p:spPr>
            <a:xfrm>
              <a:off x="4380932" y="1746913"/>
              <a:ext cx="2947917" cy="29479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4517919" y="1240640"/>
              <a:ext cx="2729949" cy="3955721"/>
              <a:chOff x="4517919" y="1240640"/>
              <a:chExt cx="2729949" cy="3955721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5295822" y="1255594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5496049" y="125333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5687118" y="125333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5891837" y="125333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517919" y="124516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4718146" y="124290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4909215" y="12429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113934" y="12429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6839700" y="124764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061797" y="124516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6262024" y="124290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6453093" y="12429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6657812" y="12429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7190883" y="124538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7008995" y="124064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352807" y="470504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5553034" y="470278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5744103" y="470278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5948822" y="470278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4574904" y="469461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4775131" y="4692355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4966200" y="46923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5170919" y="46923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6896685" y="469709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6118782" y="469461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6319009" y="4692355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510078" y="46923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6714797" y="46923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7247868" y="469483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7065980" y="4690088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/>
            <p:cNvGrpSpPr/>
            <p:nvPr/>
          </p:nvGrpSpPr>
          <p:grpSpPr>
            <a:xfrm rot="16200000">
              <a:off x="4489915" y="1228057"/>
              <a:ext cx="2729949" cy="3955721"/>
              <a:chOff x="4670319" y="1393040"/>
              <a:chExt cx="2729949" cy="3955721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5448222" y="1407994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648449" y="140573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5839518" y="140573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6044237" y="140573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4670319" y="139756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4870546" y="139530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5061615" y="13953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5266334" y="13953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6992100" y="1400043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6214197" y="139756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6414424" y="139530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6605493" y="13953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6810212" y="139530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7343283" y="139778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7161395" y="139304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5505207" y="4857442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5705434" y="4855187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5896503" y="485518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6101222" y="485518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727304" y="484701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4927531" y="4844755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5118600" y="48447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323319" y="48447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7049085" y="4849491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6271182" y="484701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6471409" y="4844755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6662478" y="48447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6867197" y="4844749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7400268" y="4847230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7218380" y="4842488"/>
                <a:ext cx="0" cy="4913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/>
          <p:cNvSpPr txBox="1"/>
          <p:nvPr/>
        </p:nvSpPr>
        <p:spPr>
          <a:xfrm>
            <a:off x="4911651" y="3541871"/>
            <a:ext cx="232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micro controller unit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914603" y="2964655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MCU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9078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s4a.cat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06" y="623745"/>
            <a:ext cx="2228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89" y="2904771"/>
            <a:ext cx="2583340" cy="14019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83" y="998771"/>
            <a:ext cx="4016779" cy="52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6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5245" y="3022056"/>
            <a:ext cx="5291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Push Button Connection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101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arduino push butt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55" y="1551269"/>
            <a:ext cx="11332092" cy="43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0" y="346971"/>
            <a:ext cx="1368357" cy="1531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08" y="758656"/>
            <a:ext cx="1027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.ino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057977" y="1632568"/>
            <a:ext cx="411042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setup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pinMode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(2, </a:t>
            </a:r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INPUT_PULLUP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pinMode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(13, </a:t>
            </a:r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OUTPUT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loop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if (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digitalRead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(2) == </a:t>
            </a:r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HIGH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) {</a:t>
            </a: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 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digitalWrite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(13, </a:t>
            </a:r>
            <a:r>
              <a:rPr lang="en-US" altLang="ko-KR" dirty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HIGH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</a:p>
          <a:p>
            <a:endParaRPr lang="en-US" altLang="ko-KR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} else {</a:t>
            </a:r>
          </a:p>
          <a:p>
            <a:r>
              <a:rPr lang="en-US" altLang="ko-KR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    </a:t>
            </a:r>
            <a:r>
              <a:rPr lang="en-US" altLang="ko-KR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digitalWrite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(13</a:t>
            </a:r>
            <a:r>
              <a:rPr lang="en-US" altLang="ko-KR" dirty="0">
                <a:latin typeface="Consolas" panose="020B0609020204030204" pitchFamily="49" charset="0"/>
                <a:ea typeface="돋움" panose="020B0600000101010101" pitchFamily="50" charset="-127"/>
              </a:rPr>
              <a:t>, </a:t>
            </a:r>
            <a:r>
              <a:rPr lang="en-US" altLang="ko-KR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LOW</a:t>
            </a:r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  <a:endParaRPr lang="en-US" altLang="ko-KR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endParaRPr lang="en-US" altLang="ko-KR" dirty="0" smtClean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}</a:t>
            </a:r>
          </a:p>
          <a:p>
            <a:endParaRPr lang="en-US" altLang="ko-KR" dirty="0" smtClean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4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s4a.cat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06" y="623745"/>
            <a:ext cx="2228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10" y="2575588"/>
            <a:ext cx="4683691" cy="248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2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나무, 바탕 화면, 테이블, 책상, 공기, 배경, 바리 스타, 마실 것, 휴식, 카페인, 카메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09481" y="4442793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문제가 발생했을 때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2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16240" y="275099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b="0" i="0" dirty="0" smtClean="0">
                <a:solidFill>
                  <a:srgbClr val="050000"/>
                </a:solidFill>
                <a:effectLst/>
              </a:rPr>
              <a:t>“말은 쉽지</a:t>
            </a:r>
            <a:r>
              <a:rPr lang="en-US" altLang="ko-KR" sz="2400" b="0" i="0" dirty="0" smtClean="0">
                <a:solidFill>
                  <a:srgbClr val="050000"/>
                </a:solidFill>
                <a:effectLst/>
              </a:rPr>
              <a:t>, </a:t>
            </a:r>
            <a:r>
              <a:rPr lang="ko-KR" altLang="en-US" sz="2400" b="0" i="0" dirty="0" smtClean="0">
                <a:solidFill>
                  <a:srgbClr val="050000"/>
                </a:solidFill>
                <a:effectLst/>
              </a:rPr>
              <a:t>코드를 보여줘</a:t>
            </a:r>
            <a:r>
              <a:rPr lang="en-US" altLang="ko-KR" sz="2400" b="0" i="0" dirty="0" smtClean="0">
                <a:solidFill>
                  <a:srgbClr val="050000"/>
                </a:solidFill>
                <a:effectLst/>
              </a:rPr>
              <a:t>.”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b="0" i="0" dirty="0" smtClean="0">
                <a:solidFill>
                  <a:srgbClr val="050000"/>
                </a:solidFill>
                <a:effectLst/>
                <a:latin typeface="Georgia" panose="02040502050405020303" pitchFamily="18" charset="0"/>
              </a:rPr>
              <a:t>”Talk is cheap. Show me the code.”</a:t>
            </a:r>
          </a:p>
          <a:p>
            <a:pPr algn="ctr"/>
            <a:endParaRPr lang="en-US" altLang="ko-KR" sz="2400" dirty="0">
              <a:solidFill>
                <a:srgbClr val="050000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altLang="ko-KR" sz="2400" dirty="0" smtClean="0"/>
              <a:t>- Linux Torvalds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767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duino ide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5235" r="38389" b="60811"/>
          <a:stretch/>
        </p:blipFill>
        <p:spPr bwMode="auto">
          <a:xfrm>
            <a:off x="4051346" y="1841497"/>
            <a:ext cx="4256788" cy="16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ide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7" t="44574" r="6978" b="20301"/>
          <a:stretch/>
        </p:blipFill>
        <p:spPr bwMode="auto">
          <a:xfrm>
            <a:off x="410175" y="4777767"/>
            <a:ext cx="2491786" cy="171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7391" y="3835734"/>
            <a:ext cx="4350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Arduino Structure and Design</a:t>
            </a:r>
            <a:endParaRPr lang="ko-KR" altLang="en-US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0561" y="4297399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Part 2</a:t>
            </a:r>
            <a:endParaRPr lang="ko-KR" altLang="en-US" sz="3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0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duino 설계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2" y="295062"/>
            <a:ext cx="11597292" cy="655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0260" y="1717590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I/O Pins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55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rduino, 아두 이노 우노, 기술, 디지털, 마이크로컨트롤러, 보드, Atmega, 회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12" y="1104449"/>
            <a:ext cx="6758119" cy="47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8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16968" y="605661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ko-KR" sz="4400" b="0" i="0" cap="all" dirty="0" smtClean="0">
                <a:solidFill>
                  <a:srgbClr val="434F54"/>
                </a:solidFill>
                <a:effectLst/>
                <a:latin typeface="typonine sans pro"/>
              </a:rPr>
              <a:t>ARDUINO UNO REV3</a:t>
            </a:r>
          </a:p>
          <a:p>
            <a:r>
              <a:rPr lang="it-IT" altLang="ko-KR" b="0" i="0" dirty="0" smtClean="0">
                <a:solidFill>
                  <a:srgbClr val="434F54"/>
                </a:solidFill>
                <a:effectLst/>
                <a:latin typeface="typonine sans pro"/>
              </a:rPr>
              <a:t>Code: A000066</a:t>
            </a:r>
            <a:endParaRPr lang="it-IT" altLang="ko-KR" b="0" i="0" dirty="0">
              <a:solidFill>
                <a:srgbClr val="434F54"/>
              </a:solidFill>
              <a:effectLst/>
              <a:latin typeface="typonine sans pro"/>
            </a:endParaRPr>
          </a:p>
        </p:txBody>
      </p:sp>
      <p:pic>
        <p:nvPicPr>
          <p:cNvPr id="5124" name="Picture 4" descr="https://store-cdn.arduino.cc/usa/catalog/product/cache/1/image/500x375/f8876a31b63532bbba4e781c30024a0a/a/0/a000066_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96" y="2103521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tore-cdn.arduino.cc/usa/catalog/product/cache/1/image/500x375/f8876a31b63532bbba4e781c30024a0a/a/0/a000066_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5532" y="210352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store-cdn.arduino.cc/usa/catalog/product/cache/1/image/500x375/f8876a31b63532bbba4e781c30024a0a/a/0/a000066_un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124" y="2103519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1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ritzing arduino mega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860" y="1599600"/>
            <a:ext cx="7354282" cy="389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itzing arduino nano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94" y="2163159"/>
            <a:ext cx="5800381" cy="31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id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 ide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t="12253" r="11318" b="6667"/>
          <a:stretch/>
        </p:blipFill>
        <p:spPr bwMode="auto">
          <a:xfrm>
            <a:off x="1705231" y="790831"/>
            <a:ext cx="9193428" cy="567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7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ISO C++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462" y="1922832"/>
            <a:ext cx="1789122" cy="2011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42832" y="4412100"/>
            <a:ext cx="4116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The C++ Programming Language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4292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0" y="346971"/>
            <a:ext cx="1368357" cy="1531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08" y="758656"/>
            <a:ext cx="1027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.</a:t>
            </a:r>
            <a:r>
              <a:rPr lang="en-US" altLang="ko-KR" sz="4000" dirty="0" err="1" smtClean="0"/>
              <a:t>ino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11949" y="2547604"/>
            <a:ext cx="915186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the setup function funs once when you press reset or power the board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setup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initialize digital pin 13 as on output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pinMode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(13,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OUTPUT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</a:t>
            </a:r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the loop function runs over and over again forever</a:t>
            </a:r>
          </a:p>
          <a:p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void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loop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digitalWrite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(13,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HIGH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turns the LED on (HIGH is the voltage level)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 </a:t>
            </a:r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delay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(1000);		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wait for a second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digitalWrite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(13, </a:t>
            </a:r>
            <a:r>
              <a:rPr lang="en-US" altLang="ko-KR" sz="1600" dirty="0" smtClean="0">
                <a:solidFill>
                  <a:schemeClr val="accent5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OUTPUT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);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turn the LED off by making the voltage LOW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2"/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delay</a:t>
            </a:r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(1000);		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돋움" panose="020B0600000101010101" pitchFamily="50" charset="-127"/>
              </a:rPr>
              <a:t>// wait for a second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돋움" panose="020B0600000101010101" pitchFamily="50" charset="-127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  <a:ea typeface="돋움" panose="020B0600000101010101" pitchFamily="50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8161" y="1383957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function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359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4897" y="2563083"/>
            <a:ext cx="1447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/>
              <a:t>PWM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132024" y="2686193"/>
            <a:ext cx="3578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Pulse Width Modulation</a:t>
            </a:r>
            <a:endParaRPr lang="ko-KR" altLang="en-US" sz="2400" dirty="0"/>
          </a:p>
        </p:txBody>
      </p:sp>
      <p:pic>
        <p:nvPicPr>
          <p:cNvPr id="5" name="Picture 2" descr="Arduino, 아두 이노 우노, 기술, 디지털, 마이크로컨트롤러, 보드, Atmega, 회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499" y="4172870"/>
            <a:ext cx="7581543" cy="537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32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w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533" y="1240263"/>
            <a:ext cx="885825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www.arduino.cc/en/uploads/Tutorial/pw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06" y="802303"/>
            <a:ext cx="4751335" cy="520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w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21" y="875161"/>
            <a:ext cx="7806519" cy="538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3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16968" y="605661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ko-KR" sz="4400" b="0" i="0" cap="all" dirty="0" smtClean="0">
                <a:solidFill>
                  <a:srgbClr val="434F54"/>
                </a:solidFill>
                <a:effectLst/>
                <a:latin typeface="typonine sans pro"/>
              </a:rPr>
              <a:t>ARDUINO UNO REV3</a:t>
            </a:r>
          </a:p>
          <a:p>
            <a:r>
              <a:rPr lang="it-IT" altLang="ko-KR" b="0" i="0" dirty="0" smtClean="0">
                <a:solidFill>
                  <a:srgbClr val="434F54"/>
                </a:solidFill>
                <a:effectLst/>
                <a:latin typeface="typonine sans pro"/>
              </a:rPr>
              <a:t>Code: A000066</a:t>
            </a:r>
            <a:endParaRPr lang="it-IT" altLang="ko-KR" b="0" i="0" dirty="0">
              <a:solidFill>
                <a:srgbClr val="434F54"/>
              </a:solidFill>
              <a:effectLst/>
              <a:latin typeface="typonine sans pro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275508"/>
              </p:ext>
            </p:extLst>
          </p:nvPr>
        </p:nvGraphicFramePr>
        <p:xfrm>
          <a:off x="6241194" y="1512401"/>
          <a:ext cx="4678746" cy="5049398"/>
        </p:xfrm>
        <a:graphic>
          <a:graphicData uri="http://schemas.openxmlformats.org/drawingml/2006/table">
            <a:tbl>
              <a:tblPr/>
              <a:tblGrid>
                <a:gridCol w="2339373">
                  <a:extLst>
                    <a:ext uri="{9D8B030D-6E8A-4147-A177-3AD203B41FA5}">
                      <a16:colId xmlns:a16="http://schemas.microsoft.com/office/drawing/2014/main" val="1952960705"/>
                    </a:ext>
                  </a:extLst>
                </a:gridCol>
                <a:gridCol w="2339373">
                  <a:extLst>
                    <a:ext uri="{9D8B030D-6E8A-4147-A177-3AD203B41FA5}">
                      <a16:colId xmlns:a16="http://schemas.microsoft.com/office/drawing/2014/main" val="1444986180"/>
                    </a:ext>
                  </a:extLst>
                </a:gridCol>
              </a:tblGrid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Microcontroller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solidFill>
                            <a:srgbClr val="00979D"/>
                          </a:solidFill>
                          <a:effectLst/>
                          <a:latin typeface="typonine sans pro"/>
                          <a:hlinkClick r:id="rId2"/>
                        </a:rPr>
                        <a:t>ATmega328P</a:t>
                      </a:r>
                      <a:endParaRPr lang="en-US" sz="1200">
                        <a:effectLst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207689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Operating Voltage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5V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65798"/>
                  </a:ext>
                </a:extLst>
              </a:tr>
              <a:tr h="46031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Input Voltage (recommended)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7-12V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858374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Input Voltage (limit)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6-20V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65083"/>
                  </a:ext>
                </a:extLst>
              </a:tr>
              <a:tr h="46031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Digital I/O Pins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14 (of which 6 provide PWM output)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91676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PWM Digital I/O Pins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6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759799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Analog Input Pins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6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802883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DC Current per I/O Pin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 mA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893271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DC Current for 3.3V Pin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50 mA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0082"/>
                  </a:ext>
                </a:extLst>
              </a:tr>
              <a:tr h="46031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Flash Memory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32 KB (ATmega328P) of which 0.5 KB used by bootloader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204659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SRAM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 KB (ATmega328P)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596727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EEPROM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 KB (ATmega328P)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984033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Clock Speed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16 MHz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94150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LED_BUILTIN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13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40894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Length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68.6 mm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263152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Width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53.4 mm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366248"/>
                  </a:ext>
                </a:extLst>
              </a:tr>
              <a:tr h="2620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Weight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25 g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45554"/>
                  </a:ext>
                </a:extLst>
              </a:tr>
            </a:tbl>
          </a:graphicData>
        </a:graphic>
      </p:graphicFrame>
      <p:pic>
        <p:nvPicPr>
          <p:cNvPr id="15" name="Picture 4" descr="Arduino, 아두 이노 우노, 기술, 디지털, 마이크로컨트롤러, 보드, Atmega, 회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8897" y="2272131"/>
            <a:ext cx="5929465" cy="420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3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 bridge 회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78" y="1998283"/>
            <a:ext cx="70485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2383" y="99628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 bridge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42619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843" y="1668163"/>
            <a:ext cx="2365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analogWrite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/>
              <a:t>i</a:t>
            </a:r>
            <a:r>
              <a:rPr lang="en-US" altLang="ko-KR" dirty="0" err="1" smtClean="0"/>
              <a:t>nt</a:t>
            </a:r>
            <a:r>
              <a:rPr lang="en-US" altLang="ko-KR" dirty="0" smtClean="0"/>
              <a:t> r = </a:t>
            </a:r>
            <a:r>
              <a:rPr lang="en-US" altLang="ko-KR" dirty="0" err="1" smtClean="0"/>
              <a:t>analogRead</a:t>
            </a:r>
            <a:r>
              <a:rPr lang="en-US" altLang="ko-KR" dirty="0" smtClean="0"/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3395" y="1902941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Serial communication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110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Arduino, 화려한, 플라스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rdui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707" y="2456596"/>
            <a:ext cx="2787484" cy="189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82186" y="3112728"/>
            <a:ext cx="3650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Arduino IDE Install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882186" y="4353634"/>
            <a:ext cx="461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Coming soon …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2012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s4a.cat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843" y="2807387"/>
            <a:ext cx="2228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37027" y="3186869"/>
            <a:ext cx="2618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S4A Install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2028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3" y="1446662"/>
            <a:ext cx="9639300" cy="4629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5278" y="62779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http://s4a.cat/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33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416" y="0"/>
            <a:ext cx="14054569" cy="6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4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625"/>
          <a:stretch/>
        </p:blipFill>
        <p:spPr>
          <a:xfrm>
            <a:off x="2713347" y="1037231"/>
            <a:ext cx="6819900" cy="49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904875"/>
            <a:ext cx="70580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16968" y="605661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ko-KR" sz="4400" b="0" i="0" cap="all" dirty="0" smtClean="0">
                <a:solidFill>
                  <a:srgbClr val="434F54"/>
                </a:solidFill>
                <a:effectLst/>
                <a:latin typeface="typonine sans pro"/>
              </a:rPr>
              <a:t>ARDUINO NANO</a:t>
            </a:r>
          </a:p>
          <a:p>
            <a:r>
              <a:rPr lang="it-IT" altLang="ko-KR" b="0" i="0" dirty="0" smtClean="0">
                <a:solidFill>
                  <a:srgbClr val="434F54"/>
                </a:solidFill>
                <a:effectLst/>
                <a:latin typeface="typonine sans pro"/>
              </a:rPr>
              <a:t>Code: A000005</a:t>
            </a:r>
            <a:endParaRPr lang="it-IT" altLang="ko-KR" b="0" i="0" dirty="0">
              <a:solidFill>
                <a:srgbClr val="434F54"/>
              </a:solidFill>
              <a:effectLst/>
              <a:latin typeface="typonine sans pro"/>
            </a:endParaRPr>
          </a:p>
        </p:txBody>
      </p:sp>
      <p:pic>
        <p:nvPicPr>
          <p:cNvPr id="6146" name="Picture 2" descr="https://store-cdn.arduino.cc/usa/catalog/product/cache/1/image/500x375/f8876a31b63532bbba4e781c30024a0a/A/0/A000005_front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48" y="2074459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tore-cdn.arduino.cc/usa/catalog/product/cache/1/image/500x375/f8876a31b63532bbba4e781c30024a0a/A/0/A000005_ISO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68" y="207445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29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16968" y="605661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ko-KR" sz="4400" b="0" i="0" cap="all" dirty="0" smtClean="0">
                <a:solidFill>
                  <a:srgbClr val="434F54"/>
                </a:solidFill>
                <a:effectLst/>
                <a:latin typeface="typonine sans pro"/>
              </a:rPr>
              <a:t>ARDUINO NANO</a:t>
            </a:r>
          </a:p>
          <a:p>
            <a:r>
              <a:rPr lang="it-IT" altLang="ko-KR" b="0" i="0" dirty="0" smtClean="0">
                <a:solidFill>
                  <a:srgbClr val="434F54"/>
                </a:solidFill>
                <a:effectLst/>
                <a:latin typeface="typonine sans pro"/>
              </a:rPr>
              <a:t>Code: A000005</a:t>
            </a:r>
            <a:endParaRPr lang="it-IT" altLang="ko-KR" b="0" i="0" dirty="0">
              <a:solidFill>
                <a:srgbClr val="434F54"/>
              </a:solidFill>
              <a:effectLst/>
              <a:latin typeface="typonine sans pro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823675"/>
              </p:ext>
            </p:extLst>
          </p:nvPr>
        </p:nvGraphicFramePr>
        <p:xfrm>
          <a:off x="6464968" y="1516177"/>
          <a:ext cx="3933502" cy="5070927"/>
        </p:xfrm>
        <a:graphic>
          <a:graphicData uri="http://schemas.openxmlformats.org/drawingml/2006/table">
            <a:tbl>
              <a:tblPr/>
              <a:tblGrid>
                <a:gridCol w="1966751">
                  <a:extLst>
                    <a:ext uri="{9D8B030D-6E8A-4147-A177-3AD203B41FA5}">
                      <a16:colId xmlns:a16="http://schemas.microsoft.com/office/drawing/2014/main" val="3346070616"/>
                    </a:ext>
                  </a:extLst>
                </a:gridCol>
                <a:gridCol w="1966751">
                  <a:extLst>
                    <a:ext uri="{9D8B030D-6E8A-4147-A177-3AD203B41FA5}">
                      <a16:colId xmlns:a16="http://schemas.microsoft.com/office/drawing/2014/main" val="2874615519"/>
                    </a:ext>
                  </a:extLst>
                </a:gridCol>
              </a:tblGrid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Microcontroller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ATmega328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273330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Architecture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AVR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2104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Operating Voltage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 V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8161"/>
                  </a:ext>
                </a:extLst>
              </a:tr>
              <a:tr h="48708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Flash Memory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32 KB of which 2 KB used by bootloader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788632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SRAM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 KB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263558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Clock Speed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16 MHz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4567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Analog IN Pins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8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989807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EEPROM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 KB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920269"/>
                  </a:ext>
                </a:extLst>
              </a:tr>
              <a:tr h="48708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DC Current per I/O Pins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40 mA (I/O Pins)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337791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Input Voltage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7-12 V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21080"/>
                  </a:ext>
                </a:extLst>
              </a:tr>
              <a:tr h="48708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Digital I/O Pins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22 (6 of which are PWM)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516783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PWM Output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effectLst/>
                        </a:rPr>
                        <a:t>6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504886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Power Consumption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19 mA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558974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PCB Size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18 x 45 mm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057638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Weight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 g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787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Product Code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A000005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1136"/>
                  </a:ext>
                </a:extLst>
              </a:tr>
            </a:tbl>
          </a:graphicData>
        </a:graphic>
      </p:graphicFrame>
      <p:pic>
        <p:nvPicPr>
          <p:cNvPr id="6" name="Picture 2" descr="fritzing arduino nano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16" y="3151700"/>
            <a:ext cx="4218717" cy="228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0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1489</Words>
  <Application>Microsoft Office PowerPoint</Application>
  <PresentationFormat>와이드스크린</PresentationFormat>
  <Paragraphs>374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6" baseType="lpstr">
      <vt:lpstr>typonine sans pro</vt:lpstr>
      <vt:lpstr>돋움</vt:lpstr>
      <vt:lpstr>맑은 고딕</vt:lpstr>
      <vt:lpstr>Arial</vt:lpstr>
      <vt:lpstr>Consolas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Yejun Jung</dc:creator>
  <cp:lastModifiedBy>Jung Yejun</cp:lastModifiedBy>
  <cp:revision>57</cp:revision>
  <dcterms:created xsi:type="dcterms:W3CDTF">2018-05-10T12:42:24Z</dcterms:created>
  <dcterms:modified xsi:type="dcterms:W3CDTF">2018-05-13T02:24:54Z</dcterms:modified>
</cp:coreProperties>
</file>